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78"/>
  </p:notesMasterIdLst>
  <p:sldIdLst>
    <p:sldId id="256" r:id="rId4"/>
    <p:sldId id="474" r:id="rId5"/>
    <p:sldId id="541" r:id="rId6"/>
    <p:sldId id="348" r:id="rId7"/>
    <p:sldId id="402" r:id="rId8"/>
    <p:sldId id="543" r:id="rId9"/>
    <p:sldId id="544" r:id="rId10"/>
    <p:sldId id="545" r:id="rId11"/>
    <p:sldId id="546" r:id="rId12"/>
    <p:sldId id="547" r:id="rId13"/>
    <p:sldId id="403" r:id="rId14"/>
    <p:sldId id="548" r:id="rId15"/>
    <p:sldId id="404" r:id="rId16"/>
    <p:sldId id="416" r:id="rId17"/>
    <p:sldId id="549" r:id="rId18"/>
    <p:sldId id="476" r:id="rId19"/>
    <p:sldId id="477" r:id="rId20"/>
    <p:sldId id="478" r:id="rId21"/>
    <p:sldId id="448" r:id="rId22"/>
    <p:sldId id="434" r:id="rId23"/>
    <p:sldId id="384" r:id="rId24"/>
    <p:sldId id="390" r:id="rId25"/>
    <p:sldId id="391" r:id="rId26"/>
    <p:sldId id="392" r:id="rId27"/>
    <p:sldId id="406" r:id="rId28"/>
    <p:sldId id="407" r:id="rId29"/>
    <p:sldId id="408" r:id="rId30"/>
    <p:sldId id="409" r:id="rId31"/>
    <p:sldId id="410" r:id="rId32"/>
    <p:sldId id="411" r:id="rId33"/>
    <p:sldId id="393" r:id="rId34"/>
    <p:sldId id="423" r:id="rId35"/>
    <p:sldId id="424" r:id="rId36"/>
    <p:sldId id="425" r:id="rId37"/>
    <p:sldId id="426" r:id="rId38"/>
    <p:sldId id="432" r:id="rId39"/>
    <p:sldId id="433" r:id="rId40"/>
    <p:sldId id="443" r:id="rId41"/>
    <p:sldId id="436" r:id="rId42"/>
    <p:sldId id="437" r:id="rId43"/>
    <p:sldId id="438" r:id="rId44"/>
    <p:sldId id="439" r:id="rId45"/>
    <p:sldId id="542" r:id="rId46"/>
    <p:sldId id="444" r:id="rId47"/>
    <p:sldId id="447" r:id="rId48"/>
    <p:sldId id="445" r:id="rId49"/>
    <p:sldId id="449" r:id="rId50"/>
    <p:sldId id="450" r:id="rId51"/>
    <p:sldId id="451" r:id="rId52"/>
    <p:sldId id="446" r:id="rId53"/>
    <p:sldId id="452" r:id="rId54"/>
    <p:sldId id="453" r:id="rId55"/>
    <p:sldId id="454" r:id="rId56"/>
    <p:sldId id="455" r:id="rId57"/>
    <p:sldId id="456" r:id="rId58"/>
    <p:sldId id="457" r:id="rId59"/>
    <p:sldId id="458" r:id="rId60"/>
    <p:sldId id="459" r:id="rId61"/>
    <p:sldId id="460" r:id="rId62"/>
    <p:sldId id="461" r:id="rId63"/>
    <p:sldId id="462" r:id="rId64"/>
    <p:sldId id="463" r:id="rId65"/>
    <p:sldId id="464" r:id="rId66"/>
    <p:sldId id="465" r:id="rId67"/>
    <p:sldId id="466" r:id="rId68"/>
    <p:sldId id="467" r:id="rId69"/>
    <p:sldId id="468" r:id="rId70"/>
    <p:sldId id="469" r:id="rId71"/>
    <p:sldId id="470" r:id="rId72"/>
    <p:sldId id="471" r:id="rId73"/>
    <p:sldId id="472" r:id="rId74"/>
    <p:sldId id="473" r:id="rId75"/>
    <p:sldId id="325" r:id="rId76"/>
    <p:sldId id="414" r:id="rId77"/>
  </p:sldIdLst>
  <p:sldSz cx="9144000" cy="5143500" type="screen16x9"/>
  <p:notesSz cx="6858000" cy="9144000"/>
  <p:embeddedFontLst>
    <p:embeddedFont>
      <p:font typeface="Overpass" panose="020B0604020202020204" charset="0"/>
      <p:regular r:id="rId79"/>
      <p:bold r:id="rId80"/>
      <p:italic r:id="rId81"/>
      <p:boldItalic r:id="rId82"/>
    </p:embeddedFont>
    <p:embeddedFont>
      <p:font typeface="Proxima Nova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543"/>
            <p14:sldId id="544"/>
            <p14:sldId id="545"/>
            <p14:sldId id="546"/>
            <p14:sldId id="547"/>
            <p14:sldId id="403"/>
            <p14:sldId id="548"/>
            <p14:sldId id="404"/>
            <p14:sldId id="416"/>
            <p14:sldId id="549"/>
            <p14:sldId id="476"/>
            <p14:sldId id="477"/>
            <p14:sldId id="478"/>
            <p14:sldId id="448"/>
            <p14:sldId id="434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542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733" autoAdjust="0"/>
  </p:normalViewPr>
  <p:slideViewPr>
    <p:cSldViewPr snapToGrid="0" snapToObjects="1">
      <p:cViewPr varScale="1">
        <p:scale>
          <a:sx n="83" d="100"/>
          <a:sy n="83" d="100"/>
        </p:scale>
        <p:origin x="132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font" Target="fonts/font6.fntdata"/><Relationship Id="rId89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font" Target="fonts/font1.fntdata"/><Relationship Id="rId87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4.fntdata"/><Relationship Id="rId90" Type="http://schemas.openxmlformats.org/officeDocument/2006/relationships/tableStyles" Target="tableStyle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5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270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method for Making Network Changes</a:t>
            </a:r>
          </a:p>
          <a:p>
            <a:endParaRPr lang="en-US" dirty="0"/>
          </a:p>
          <a:p>
            <a:r>
              <a:rPr lang="en-US" dirty="0"/>
              <a:t>It’s important to note that 71% of network vendors manage their products using Command Line Interfaces</a:t>
            </a:r>
          </a:p>
        </p:txBody>
      </p:sp>
    </p:spTree>
    <p:extLst>
      <p:ext uri="{BB962C8B-B14F-4D97-AF65-F5344CB8AC3E}">
        <p14:creationId xmlns:p14="http://schemas.microsoft.com/office/powerpoint/2010/main" val="2398889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With the creation of the cloud demand has skyrocketed for faster delivery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Business’s demand that network configuration become a consistent, repeatable automatable process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To meet this need, vendors are turning to Ansible to provide automation at the Network level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In fact, many of the top network vendors are contributing back upstream into the Ansible source code tree, providing new modules that can be used to manager their products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606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7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 Management – centralized configuration file management and deployment is a common use case</a:t>
            </a:r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 Deployment – when you manage your application deployment with Ansible and manage the deployment with Tower teams are able to manage the entire application lifecycle from development to production.</a:t>
            </a:r>
          </a:p>
        </p:txBody>
      </p:sp>
    </p:spTree>
    <p:extLst>
      <p:ext uri="{BB962C8B-B14F-4D97-AF65-F5344CB8AC3E}">
        <p14:creationId xmlns:p14="http://schemas.microsoft.com/office/powerpoint/2010/main" val="3161145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Provisioning – Your apps have to live somewhere.  If you’re booting and kickstarting bare-metal servers or VM’s, or creating instances from templates, Ansible and Ansible Tower help streamline the process.</a:t>
            </a:r>
          </a:p>
        </p:txBody>
      </p:sp>
    </p:spTree>
    <p:extLst>
      <p:ext uri="{BB962C8B-B14F-4D97-AF65-F5344CB8AC3E}">
        <p14:creationId xmlns:p14="http://schemas.microsoft.com/office/powerpoint/2010/main" val="361906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Delivery – Creating a CI/CD pipeline requires buy-in from numerous teams.  You can’t do it without a simple automation platform that everyone in your organization can use.  Ansible Playbooks keep your applications properly deployed and managed throughout their entire lifecycle</a:t>
            </a:r>
          </a:p>
        </p:txBody>
      </p:sp>
    </p:spTree>
    <p:extLst>
      <p:ext uri="{BB962C8B-B14F-4D97-AF65-F5344CB8AC3E}">
        <p14:creationId xmlns:p14="http://schemas.microsoft.com/office/powerpoint/2010/main" val="330121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– When you define your security policy in Ansible, scanning and remediation of site-wide security policy can be integrated into other automated process and instead of being an afterthought, it’ll be integral in everything that is deployed</a:t>
            </a:r>
          </a:p>
          <a:p>
            <a:endParaRPr lang="en-US" dirty="0"/>
          </a:p>
          <a:p>
            <a:r>
              <a:rPr lang="en-US" dirty="0"/>
              <a:t>Orchestration – Configurations alone don’t define your environments.  You need to define how multiple configurations interact and ensure the disparate pieces can be managed as a whole.  Out of complexity and chaos, Ansible brings order</a:t>
            </a:r>
          </a:p>
        </p:txBody>
      </p:sp>
    </p:spTree>
    <p:extLst>
      <p:ext uri="{BB962C8B-B14F-4D97-AF65-F5344CB8AC3E}">
        <p14:creationId xmlns:p14="http://schemas.microsoft.com/office/powerpoint/2010/main" val="3620412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Orchestration – Configurations alone don’t define your environments.  You need to define how multiple configurations interact and ensure the disparate pieces can be managed as a whole.  Out of complexity and chaos, Ansible brings order</a:t>
            </a:r>
          </a:p>
        </p:txBody>
      </p:sp>
    </p:spTree>
    <p:extLst>
      <p:ext uri="{BB962C8B-B14F-4D97-AF65-F5344CB8AC3E}">
        <p14:creationId xmlns:p14="http://schemas.microsoft.com/office/powerpoint/2010/main" val="286715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  <p:pic>
        <p:nvPicPr>
          <p:cNvPr id="7" name="Google Shape;106;p10">
            <a:extLst>
              <a:ext uri="{FF2B5EF4-FFF2-40B4-BE49-F238E27FC236}">
                <a16:creationId xmlns:a16="http://schemas.microsoft.com/office/drawing/2014/main" id="{A7AD0881-5F63-419F-8DBD-1FE18A693090}"/>
              </a:ext>
            </a:extLst>
          </p:cNvPr>
          <p:cNvPicPr preferRelativeResize="0"/>
          <p:nvPr userDrawn="1"/>
        </p:nvPicPr>
        <p:blipFill rotWithShape="1">
          <a:blip r:embed="rId23">
            <a:alphaModFix/>
          </a:blip>
          <a:srcRect t="327" b="317"/>
          <a:stretch/>
        </p:blipFill>
        <p:spPr>
          <a:xfrm>
            <a:off x="8096676" y="4800404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3" r:id="rId19"/>
    <p:sldLayoutId id="214748370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6;p10">
            <a:extLst>
              <a:ext uri="{FF2B5EF4-FFF2-40B4-BE49-F238E27FC236}">
                <a16:creationId xmlns:a16="http://schemas.microsoft.com/office/drawing/2014/main" id="{566640F7-93B4-43C3-97D0-833DD6855593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 t="327" b="317"/>
          <a:stretch/>
        </p:blipFill>
        <p:spPr>
          <a:xfrm>
            <a:off x="1342000" y="1645853"/>
            <a:ext cx="1414848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AA170-9B50-4FF2-B5E6-2220EB96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1559689"/>
            <a:ext cx="695325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7DD488-BA6C-49C1-80E9-75476D3EC38E}"/>
              </a:ext>
            </a:extLst>
          </p:cNvPr>
          <p:cNvSpPr txBox="1"/>
          <p:nvPr/>
        </p:nvSpPr>
        <p:spPr>
          <a:xfrm>
            <a:off x="3510651" y="804574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72447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205163" y="184479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  <a:endParaRPr lang="en-US" sz="150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256155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  <a:endParaRPr lang="en-US" sz="1500" b="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6424504" y="279304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  <a:endParaRPr lang="en-US" sz="1500" b="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670854" y="1432931"/>
            <a:ext cx="1938052" cy="27223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20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515617" y="1480089"/>
            <a:ext cx="1857743" cy="2961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2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6684731" y="1461739"/>
            <a:ext cx="1905000" cy="26935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20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20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20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 flipH="1">
            <a:off x="2900368" y="354474"/>
            <a:ext cx="28576" cy="4087153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5947941" y="354474"/>
            <a:ext cx="0" cy="4087153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34" y="332048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86" y="389923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423924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F1A9C9-4A58-42A3-AD9B-A14BFF54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1" y="70338"/>
            <a:ext cx="8418617" cy="47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1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Managing networks hasn’t changed in 30 years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Networks are mission critical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 network is a unique snowflake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changes that proliferate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Vendor specific implementations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Testing is expensive/impossible</a:t>
            </a:r>
          </a:p>
        </p:txBody>
      </p:sp>
    </p:spTree>
    <p:extLst>
      <p:ext uri="{BB962C8B-B14F-4D97-AF65-F5344CB8AC3E}">
        <p14:creationId xmlns:p14="http://schemas.microsoft.com/office/powerpoint/2010/main" val="12145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F5C6B-2E1D-480E-86A8-A84B25AC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637"/>
            <a:ext cx="9144000" cy="47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1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Automatic considerations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is no longer the slowest link in the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Businesses demand that networks deliver at the speed of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Automation of repeatable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Bridge silos</a:t>
            </a:r>
          </a:p>
        </p:txBody>
      </p:sp>
    </p:spTree>
    <p:extLst>
      <p:ext uri="{BB962C8B-B14F-4D97-AF65-F5344CB8AC3E}">
        <p14:creationId xmlns:p14="http://schemas.microsoft.com/office/powerpoint/2010/main" val="142024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23149"/>
            <a:ext cx="5829300" cy="53243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2000" b="1" dirty="0">
                <a:solidFill>
                  <a:srgbClr val="404040"/>
                </a:solidFill>
              </a:rPr>
              <a:t>[web]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-US" sz="2000" b="1" dirty="0">
                <a:solidFill>
                  <a:srgbClr val="404040"/>
                </a:solidFill>
              </a:rPr>
              <a:t>r2d2</a:t>
            </a:r>
            <a:r>
              <a:rPr lang="en" sz="2000" b="1" dirty="0">
                <a:solidFill>
                  <a:srgbClr val="404040"/>
                </a:solidFill>
              </a:rPr>
              <a:t>.example.com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-US" sz="2000" b="1" dirty="0">
                <a:solidFill>
                  <a:srgbClr val="404040"/>
                </a:solidFill>
              </a:rPr>
              <a:t>c3po</a:t>
            </a:r>
            <a:r>
              <a:rPr lang="en" sz="20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[dbservers]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mysql.example.com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27780"/>
            <a:ext cx="5829300" cy="59451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FD18899-9407-4D49-83A8-37DCC3F6F9A7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6C348D2B-FDE7-4791-BC4E-784276C7ACA9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ED5E3EE-AFEE-4C63-A007-CEDE4359A3E7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5C90719C-2CAB-44BF-9696-E54C3C52BA06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11209C7-0D62-430A-9A17-E9A3660445CA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EC4B5020-7A99-48F0-BB01-1DC520015F86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E5CD65A-A201-428E-BCBF-B7A87BC16EB4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95063571-9585-4A87-B060-F2353CAEA703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2809491-656D-4416-88EC-F8594480AB54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94D3CA26-C689-417A-B843-6AC029B753FF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</a:t>
            </a: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Automation Engine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IT Infrastructure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Networks - F5, Arista, Cisco,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Juniper, Open </a:t>
            </a:r>
            <a:r>
              <a:rPr lang="en-US" sz="2800" dirty="0" err="1">
                <a:solidFill>
                  <a:srgbClr val="FF0000"/>
                </a:solidFill>
              </a:rPr>
              <a:t>Vswitch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1345E2-4CEC-42BE-B335-DB8B18C849FD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8" name="Shape 510">
            <a:extLst>
              <a:ext uri="{FF2B5EF4-FFF2-40B4-BE49-F238E27FC236}">
                <a16:creationId xmlns:a16="http://schemas.microsoft.com/office/drawing/2014/main" id="{944BC312-6806-410A-955B-1226A0F6EF49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442726"/>
            <a:ext cx="5829300" cy="88935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037"/>
            <a:ext cx="12776200" cy="528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B689E-C403-494A-8DFA-568C84FD6777}"/>
              </a:ext>
            </a:extLst>
          </p:cNvPr>
          <p:cNvSpPr txBox="1"/>
          <p:nvPr/>
        </p:nvSpPr>
        <p:spPr>
          <a:xfrm>
            <a:off x="228600" y="9936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AD-Hoc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811D0-DDDB-4D01-B24A-9DAE9B3F3C33}"/>
              </a:ext>
            </a:extLst>
          </p:cNvPr>
          <p:cNvSpPr txBox="1"/>
          <p:nvPr/>
        </p:nvSpPr>
        <p:spPr>
          <a:xfrm>
            <a:off x="228600" y="812800"/>
            <a:ext cx="79880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Check all my inventory hosts are ready to be managed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all –m ping</a:t>
            </a:r>
          </a:p>
          <a:p>
            <a:endParaRPr lang="en-US" sz="2400" dirty="0"/>
          </a:p>
          <a:p>
            <a:r>
              <a:rPr lang="en-US" sz="2400" dirty="0"/>
              <a:t># Collect and Display discovered facts for localhost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localhost –m setup</a:t>
            </a:r>
          </a:p>
          <a:p>
            <a:endParaRPr lang="en-US" sz="2400" dirty="0"/>
          </a:p>
          <a:p>
            <a:r>
              <a:rPr lang="en-US" sz="2400" dirty="0"/>
              <a:t># run the uptime command on all hosts in the WEB group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web –m command –a “uptime”</a:t>
            </a:r>
          </a:p>
        </p:txBody>
      </p:sp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516464-F4C9-4497-AF50-DC7E87BFA7AF}"/>
              </a:ext>
            </a:extLst>
          </p:cNvPr>
          <p:cNvSpPr txBox="1"/>
          <p:nvPr/>
        </p:nvSpPr>
        <p:spPr>
          <a:xfrm>
            <a:off x="228600" y="99367"/>
            <a:ext cx="37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Sidebar: Discovered Facts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D0F24-92E5-4205-9913-A9A91DB30FB4}"/>
              </a:ext>
            </a:extLst>
          </p:cNvPr>
          <p:cNvSpPr txBox="1"/>
          <p:nvPr/>
        </p:nvSpPr>
        <p:spPr>
          <a:xfrm>
            <a:off x="368301" y="685800"/>
            <a:ext cx="852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Facts are bits of information derived from examining a host system, these are stored as variables for later use in the play.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2B397-EA4B-4FF3-A788-E0C6A1F25278}"/>
              </a:ext>
            </a:extLst>
          </p:cNvPr>
          <p:cNvSpPr txBox="1"/>
          <p:nvPr/>
        </p:nvSpPr>
        <p:spPr>
          <a:xfrm>
            <a:off x="469900" y="1473200"/>
            <a:ext cx="481734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$ ansible localhost –m setup</a:t>
            </a:r>
          </a:p>
          <a:p>
            <a:r>
              <a:rPr lang="en-US" sz="2000" dirty="0"/>
              <a:t>localhost | success &gt;&gt; {</a:t>
            </a:r>
          </a:p>
          <a:p>
            <a:r>
              <a:rPr lang="en-US" sz="2000" dirty="0"/>
              <a:t>   “</a:t>
            </a:r>
            <a:r>
              <a:rPr lang="en-US" sz="2000" dirty="0" err="1"/>
              <a:t>ansible_facts</a:t>
            </a:r>
            <a:r>
              <a:rPr lang="en-US" sz="2000" dirty="0"/>
              <a:t>”: {</a:t>
            </a:r>
          </a:p>
          <a:p>
            <a:r>
              <a:rPr lang="en-US" sz="2000" dirty="0"/>
              <a:t>      “ansible_default_ipv4”: {</a:t>
            </a:r>
          </a:p>
          <a:p>
            <a:r>
              <a:rPr lang="en-US" sz="2000" dirty="0"/>
              <a:t>         “address”: “192.168.1.27”,</a:t>
            </a:r>
          </a:p>
          <a:p>
            <a:r>
              <a:rPr lang="en-US" sz="2000" dirty="0"/>
              <a:t>         “alias”: “wlan0”,</a:t>
            </a:r>
          </a:p>
          <a:p>
            <a:r>
              <a:rPr lang="en-US" sz="2000" dirty="0"/>
              <a:t>         “gateway: “192.168.1.1”,</a:t>
            </a:r>
          </a:p>
          <a:p>
            <a:r>
              <a:rPr lang="en-US" sz="2000" dirty="0"/>
              <a:t>         “interface: “wlan0”,</a:t>
            </a:r>
          </a:p>
          <a:p>
            <a:r>
              <a:rPr lang="en-US" sz="2000" dirty="0"/>
              <a:t>         </a:t>
            </a:r>
            <a:r>
              <a:rPr lang="en-US" sz="2000" dirty="0">
                <a:solidFill>
                  <a:srgbClr val="FF0000"/>
                </a:solidFill>
              </a:rPr>
              <a:t>“</a:t>
            </a:r>
            <a:r>
              <a:rPr lang="en-US" sz="2000" dirty="0" err="1">
                <a:solidFill>
                  <a:srgbClr val="FF0000"/>
                </a:solidFill>
              </a:rPr>
              <a:t>macaddress</a:t>
            </a:r>
            <a:r>
              <a:rPr lang="en-US" sz="2000" dirty="0">
                <a:solidFill>
                  <a:srgbClr val="FF0000"/>
                </a:solidFill>
              </a:rPr>
              <a:t>”: “c4:85:08:3b:a9:16”,</a:t>
            </a:r>
          </a:p>
          <a:p>
            <a:r>
              <a:rPr lang="en-US" sz="2000" dirty="0"/>
              <a:t>         .</a:t>
            </a:r>
          </a:p>
          <a:p>
            <a:r>
              <a:rPr lang="en-US" sz="2000" dirty="0"/>
              <a:t>         .</a:t>
            </a:r>
          </a:p>
        </p:txBody>
      </p:sp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2F47D-C7F9-448B-8B6C-0220DAB4597F}"/>
              </a:ext>
            </a:extLst>
          </p:cNvPr>
          <p:cNvSpPr txBox="1"/>
          <p:nvPr/>
        </p:nvSpPr>
        <p:spPr>
          <a:xfrm>
            <a:off x="215900" y="88900"/>
            <a:ext cx="2993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Example Tasks in a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29837-A3DF-4057-86E9-9AB814543115}"/>
              </a:ext>
            </a:extLst>
          </p:cNvPr>
          <p:cNvSpPr txBox="1"/>
          <p:nvPr/>
        </p:nvSpPr>
        <p:spPr>
          <a:xfrm>
            <a:off x="330200" y="419900"/>
            <a:ext cx="7797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tasks: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name: </a:t>
            </a:r>
            <a:r>
              <a:rPr lang="en-US" sz="2000" dirty="0">
                <a:solidFill>
                  <a:srgbClr val="FF0000"/>
                </a:solidFill>
              </a:rPr>
              <a:t>Ensure httpd package is present</a:t>
            </a:r>
          </a:p>
          <a:p>
            <a:r>
              <a:rPr lang="en-US" sz="2000" dirty="0"/>
              <a:t>     yum:</a:t>
            </a:r>
          </a:p>
          <a:p>
            <a:r>
              <a:rPr lang="en-US" sz="2000" dirty="0"/>
              <a:t>         name: httpd</a:t>
            </a:r>
          </a:p>
          <a:p>
            <a:r>
              <a:rPr lang="en-US" sz="2000" dirty="0"/>
              <a:t>         state: latest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name:</a:t>
            </a:r>
            <a:r>
              <a:rPr lang="en-US" sz="2000" dirty="0">
                <a:solidFill>
                  <a:srgbClr val="FF0000"/>
                </a:solidFill>
              </a:rPr>
              <a:t> Ensure latest index.html is present</a:t>
            </a:r>
          </a:p>
          <a:p>
            <a:r>
              <a:rPr lang="en-US" sz="2000" dirty="0"/>
              <a:t>     copy: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src</a:t>
            </a:r>
            <a:r>
              <a:rPr lang="en-US" sz="2000" dirty="0"/>
              <a:t>: files/index.html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dest</a:t>
            </a:r>
            <a:r>
              <a:rPr lang="en-US" sz="2000" dirty="0"/>
              <a:t>: /var/www/html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name: </a:t>
            </a:r>
            <a:r>
              <a:rPr lang="en-US" sz="2000" dirty="0">
                <a:solidFill>
                  <a:srgbClr val="FF0000"/>
                </a:solidFill>
              </a:rPr>
              <a:t>Restart httpd</a:t>
            </a:r>
          </a:p>
          <a:p>
            <a:r>
              <a:rPr lang="en-US" sz="2000" dirty="0"/>
              <a:t>     service:</a:t>
            </a:r>
          </a:p>
          <a:p>
            <a:r>
              <a:rPr lang="en-US" sz="2000" dirty="0"/>
              <a:t>         name: httpd</a:t>
            </a:r>
          </a:p>
          <a:p>
            <a:r>
              <a:rPr lang="en-US" sz="2000" dirty="0"/>
              <a:t>         state: restarted</a:t>
            </a:r>
          </a:p>
        </p:txBody>
      </p:sp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2F47D-C7F9-448B-8B6C-0220DAB4597F}"/>
              </a:ext>
            </a:extLst>
          </p:cNvPr>
          <p:cNvSpPr txBox="1"/>
          <p:nvPr/>
        </p:nvSpPr>
        <p:spPr>
          <a:xfrm>
            <a:off x="215900" y="88900"/>
            <a:ext cx="3834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Example Handler Task in a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29837-A3DF-4057-86E9-9AB814543115}"/>
              </a:ext>
            </a:extLst>
          </p:cNvPr>
          <p:cNvSpPr txBox="1"/>
          <p:nvPr/>
        </p:nvSpPr>
        <p:spPr>
          <a:xfrm>
            <a:off x="330200" y="558800"/>
            <a:ext cx="7797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tasks: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name: </a:t>
            </a:r>
            <a:r>
              <a:rPr lang="en-US" sz="1600" dirty="0">
                <a:solidFill>
                  <a:srgbClr val="FF0000"/>
                </a:solidFill>
              </a:rPr>
              <a:t>Ensure httpd package is present</a:t>
            </a:r>
          </a:p>
          <a:p>
            <a:r>
              <a:rPr lang="en-US" sz="1600" dirty="0"/>
              <a:t>     yum:</a:t>
            </a:r>
          </a:p>
          <a:p>
            <a:r>
              <a:rPr lang="en-US" sz="1600" dirty="0"/>
              <a:t>         name: httpd</a:t>
            </a:r>
          </a:p>
          <a:p>
            <a:r>
              <a:rPr lang="en-US" sz="1600" dirty="0"/>
              <a:t>         state: latest</a:t>
            </a:r>
          </a:p>
          <a:p>
            <a:r>
              <a:rPr lang="en-US" sz="1600" dirty="0"/>
              <a:t>     notify: </a:t>
            </a:r>
            <a:r>
              <a:rPr lang="en-US" sz="1600" dirty="0" err="1">
                <a:solidFill>
                  <a:srgbClr val="FF0000"/>
                </a:solidFill>
              </a:rPr>
              <a:t>restart_httpd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r>
              <a:rPr lang="en-US" sz="1600" dirty="0"/>
              <a:t>name:</a:t>
            </a:r>
            <a:r>
              <a:rPr lang="en-US" sz="1600" dirty="0">
                <a:solidFill>
                  <a:srgbClr val="FF0000"/>
                </a:solidFill>
              </a:rPr>
              <a:t> Ensure latest index.html is present</a:t>
            </a:r>
          </a:p>
          <a:p>
            <a:r>
              <a:rPr lang="en-US" sz="1600" dirty="0"/>
              <a:t>     copy: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src</a:t>
            </a:r>
            <a:r>
              <a:rPr lang="en-US" sz="1600" dirty="0"/>
              <a:t>: files/index.html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dest</a:t>
            </a:r>
            <a:r>
              <a:rPr lang="en-US" sz="1600" dirty="0"/>
              <a:t>: /var/www/html</a:t>
            </a:r>
          </a:p>
          <a:p>
            <a:endParaRPr lang="en-US" sz="1600" dirty="0"/>
          </a:p>
          <a:p>
            <a:r>
              <a:rPr lang="en-US" sz="1600" dirty="0"/>
              <a:t>handlers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name: </a:t>
            </a:r>
            <a:r>
              <a:rPr lang="en-US" sz="1600" dirty="0" err="1">
                <a:solidFill>
                  <a:srgbClr val="FF0000"/>
                </a:solidFill>
              </a:rPr>
              <a:t>restart_httpd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     service:</a:t>
            </a:r>
          </a:p>
          <a:p>
            <a:r>
              <a:rPr lang="en-US" sz="1600" dirty="0"/>
              <a:t>         name: httpd</a:t>
            </a:r>
          </a:p>
          <a:p>
            <a:r>
              <a:rPr lang="en-US" sz="1600" dirty="0"/>
              <a:t>         state: restarted</a:t>
            </a:r>
          </a:p>
        </p:txBody>
      </p:sp>
    </p:spTree>
    <p:extLst>
      <p:ext uri="{BB962C8B-B14F-4D97-AF65-F5344CB8AC3E}">
        <p14:creationId xmlns:p14="http://schemas.microsoft.com/office/powerpoint/2010/main" val="2386487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66EFD-DE66-457B-86BF-F8E95C2636B4}"/>
              </a:ext>
            </a:extLst>
          </p:cNvPr>
          <p:cNvSpPr txBox="1"/>
          <p:nvPr/>
        </p:nvSpPr>
        <p:spPr>
          <a:xfrm>
            <a:off x="584200" y="774700"/>
            <a:ext cx="17892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site.yml</a:t>
            </a:r>
            <a:endParaRPr lang="en-US" sz="2000" dirty="0"/>
          </a:p>
          <a:p>
            <a:r>
              <a:rPr lang="en-US" sz="2000" dirty="0"/>
              <a:t>roles/</a:t>
            </a:r>
          </a:p>
          <a:p>
            <a:r>
              <a:rPr lang="en-US" sz="2000" dirty="0"/>
              <a:t>   common/</a:t>
            </a:r>
          </a:p>
          <a:p>
            <a:r>
              <a:rPr lang="en-US" sz="2000" dirty="0"/>
              <a:t>      files/</a:t>
            </a:r>
          </a:p>
          <a:p>
            <a:r>
              <a:rPr lang="en-US" sz="2000" dirty="0"/>
              <a:t>      templates/</a:t>
            </a:r>
          </a:p>
          <a:p>
            <a:r>
              <a:rPr lang="en-US" sz="2000" dirty="0"/>
              <a:t>      tasks/</a:t>
            </a:r>
          </a:p>
          <a:p>
            <a:r>
              <a:rPr lang="en-US" sz="2000" dirty="0"/>
              <a:t>      handlers/</a:t>
            </a:r>
          </a:p>
          <a:p>
            <a:r>
              <a:rPr lang="en-US" sz="2000" dirty="0"/>
              <a:t>      vars/</a:t>
            </a:r>
          </a:p>
          <a:p>
            <a:r>
              <a:rPr lang="en-US" sz="2000" dirty="0"/>
              <a:t>      defaults/</a:t>
            </a:r>
          </a:p>
          <a:p>
            <a:r>
              <a:rPr lang="en-US" sz="2000" dirty="0"/>
              <a:t>      meta/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F6988-4EF8-4F56-B120-0EBB02FFC2FB}"/>
              </a:ext>
            </a:extLst>
          </p:cNvPr>
          <p:cNvSpPr txBox="1"/>
          <p:nvPr/>
        </p:nvSpPr>
        <p:spPr>
          <a:xfrm>
            <a:off x="3251200" y="1082477"/>
            <a:ext cx="17892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Apache/</a:t>
            </a:r>
          </a:p>
          <a:p>
            <a:r>
              <a:rPr lang="en-US" sz="2000" dirty="0"/>
              <a:t>      files/</a:t>
            </a:r>
          </a:p>
          <a:p>
            <a:r>
              <a:rPr lang="en-US" sz="2000" dirty="0"/>
              <a:t>      templates/</a:t>
            </a:r>
          </a:p>
          <a:p>
            <a:r>
              <a:rPr lang="en-US" sz="2000" dirty="0"/>
              <a:t>      tasks/</a:t>
            </a:r>
          </a:p>
          <a:p>
            <a:r>
              <a:rPr lang="en-US" sz="2000" dirty="0"/>
              <a:t>      handlers/</a:t>
            </a:r>
          </a:p>
          <a:p>
            <a:r>
              <a:rPr lang="en-US" sz="2000" dirty="0"/>
              <a:t>      vars/</a:t>
            </a:r>
          </a:p>
          <a:p>
            <a:r>
              <a:rPr lang="en-US" sz="2000" dirty="0"/>
              <a:t>      defaults/</a:t>
            </a:r>
          </a:p>
          <a:p>
            <a:r>
              <a:rPr lang="en-US" sz="2000" dirty="0"/>
              <a:t>      meta/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EFD85-03E9-4FF5-933D-84AC05BD5B96}"/>
              </a:ext>
            </a:extLst>
          </p:cNvPr>
          <p:cNvSpPr txBox="1"/>
          <p:nvPr/>
        </p:nvSpPr>
        <p:spPr>
          <a:xfrm>
            <a:off x="826650" y="1050472"/>
            <a:ext cx="70904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</a:t>
            </a:r>
            <a:r>
              <a:rPr lang="en-US" sz="2800" dirty="0" err="1"/>
              <a:t>site.yml</a:t>
            </a:r>
            <a:endParaRPr lang="en-US" sz="2800" dirty="0"/>
          </a:p>
          <a:p>
            <a:r>
              <a:rPr lang="en-US" sz="2800" dirty="0"/>
              <a:t>---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name: Execute common and apache role</a:t>
            </a:r>
          </a:p>
          <a:p>
            <a:r>
              <a:rPr lang="en-US" sz="2800" dirty="0"/>
              <a:t>    hosts: web</a:t>
            </a:r>
          </a:p>
          <a:p>
            <a:r>
              <a:rPr lang="en-US" sz="2800" dirty="0"/>
              <a:t>    roles:</a:t>
            </a:r>
          </a:p>
          <a:p>
            <a:r>
              <a:rPr lang="en-US" sz="2800" dirty="0"/>
              <a:t>        - common</a:t>
            </a:r>
          </a:p>
          <a:p>
            <a:r>
              <a:rPr lang="en-US" sz="2800" dirty="0"/>
              <a:t>        - apache</a:t>
            </a:r>
          </a:p>
        </p:txBody>
      </p:sp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9DB791-2A30-4181-8869-E184BBF4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05" y="865696"/>
            <a:ext cx="5954990" cy="350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Download the latest Ansible Tower package</a:t>
            </a:r>
          </a:p>
          <a:p>
            <a:r>
              <a:rPr lang="en-US" sz="1600" b="1" dirty="0"/>
              <a:t>$ curl -O </a:t>
            </a:r>
            <a:r>
              <a:rPr lang="en-US" sz="1600" b="1" dirty="0">
                <a:hlinkClick r:id="rId2"/>
              </a:rPr>
              <a:t>https://releases.ansible.com/ansible-tower/setup-bundle/ansible-tower-setup-bundle-latest.el7.tar.gz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Untar</a:t>
            </a:r>
            <a:r>
              <a:rPr lang="en-US" sz="1600" dirty="0"/>
              <a:t> and unzip the package file</a:t>
            </a:r>
          </a:p>
          <a:p>
            <a:r>
              <a:rPr lang="en-US" sz="1600" b="1" dirty="0"/>
              <a:t>$ tar </a:t>
            </a:r>
            <a:r>
              <a:rPr lang="en-US" sz="1600" b="1" dirty="0" err="1"/>
              <a:t>xvfz</a:t>
            </a:r>
            <a:r>
              <a:rPr lang="en-US" sz="1600" b="1" dirty="0"/>
              <a:t> /</a:t>
            </a:r>
            <a:r>
              <a:rPr lang="en-US" sz="1600" b="1" dirty="0" err="1"/>
              <a:t>tmp</a:t>
            </a:r>
            <a:r>
              <a:rPr lang="en-US" sz="1600" b="1" dirty="0"/>
              <a:t>/ansible-tower-setup-</a:t>
            </a:r>
            <a:r>
              <a:rPr lang="en-US" sz="1600" dirty="0"/>
              <a:t> (Name of tar file that was downloaded)*</a:t>
            </a:r>
          </a:p>
          <a:p>
            <a:endParaRPr lang="en-US" sz="1600" dirty="0"/>
          </a:p>
          <a:p>
            <a:r>
              <a:rPr lang="en-US" sz="1600" dirty="0"/>
              <a:t>Change directories into the ansible tower package</a:t>
            </a:r>
          </a:p>
          <a:p>
            <a:r>
              <a:rPr lang="en-US" sz="1600" b="1" dirty="0"/>
              <a:t>$ cd /</a:t>
            </a:r>
            <a:r>
              <a:rPr lang="en-US" sz="1600" b="1" dirty="0" err="1"/>
              <a:t>tmp</a:t>
            </a:r>
            <a:r>
              <a:rPr lang="en-US" sz="1600" b="1" dirty="0"/>
              <a:t>/ansible-tower-setup</a:t>
            </a:r>
          </a:p>
          <a:p>
            <a:endParaRPr lang="en-US" sz="1600" b="1" dirty="0"/>
          </a:p>
          <a:p>
            <a:r>
              <a:rPr lang="en-US" sz="1600" dirty="0"/>
              <a:t>Using an editor of your choice, open the inventory file</a:t>
            </a:r>
          </a:p>
          <a:p>
            <a:r>
              <a:rPr lang="en-US" sz="1600" b="1" dirty="0"/>
              <a:t>$ vi inventory</a:t>
            </a:r>
            <a:endParaRPr lang="en-US" sz="1600" dirty="0"/>
          </a:p>
          <a:p>
            <a:r>
              <a:rPr lang="en-US" sz="1600" dirty="0"/>
              <a:t>Fill a few variables out in an inventory file: </a:t>
            </a:r>
            <a:r>
              <a:rPr lang="en-US" sz="1600" b="1" dirty="0" err="1"/>
              <a:t>admin_password</a:t>
            </a:r>
            <a:r>
              <a:rPr lang="en-US" sz="1600" b="1" dirty="0"/>
              <a:t>, </a:t>
            </a:r>
            <a:r>
              <a:rPr lang="en-US" sz="1600" b="1" dirty="0" err="1"/>
              <a:t>rabbitmq_password</a:t>
            </a:r>
            <a:r>
              <a:rPr lang="en-US" sz="1600" b="1" dirty="0"/>
              <a:t>, </a:t>
            </a:r>
            <a:r>
              <a:rPr lang="en-US" sz="1600" b="1" dirty="0" err="1"/>
              <a:t>pg_password</a:t>
            </a:r>
            <a:endParaRPr lang="en-US" sz="1600" b="1" dirty="0"/>
          </a:p>
          <a:p>
            <a:endParaRPr lang="en-US" sz="1600" dirty="0"/>
          </a:p>
          <a:p>
            <a:r>
              <a:rPr lang="en-US" sz="1600" dirty="0"/>
              <a:t>Run the Ansible Tower setup script</a:t>
            </a:r>
          </a:p>
          <a:p>
            <a:r>
              <a:rPr lang="en-US" sz="1600" b="1" dirty="0"/>
              <a:t>$ </a:t>
            </a:r>
            <a:r>
              <a:rPr lang="en-US" sz="1600" b="1" dirty="0" err="1"/>
              <a:t>sudo</a:t>
            </a:r>
            <a:r>
              <a:rPr lang="en-US" sz="1600" b="1" dirty="0"/>
              <a:t> ./setup.sh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2A3BB-45C6-4F4C-9500-56FC0CC7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96" y="1079965"/>
            <a:ext cx="6123007" cy="3506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0D1E17-C6A7-4E4B-8BA2-34EAC0FA3300}"/>
              </a:ext>
            </a:extLst>
          </p:cNvPr>
          <p:cNvSpPr txBox="1"/>
          <p:nvPr/>
        </p:nvSpPr>
        <p:spPr>
          <a:xfrm>
            <a:off x="2860633" y="804574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Application Deployment</a:t>
            </a:r>
          </a:p>
        </p:txBody>
      </p:sp>
    </p:spTree>
    <p:extLst>
      <p:ext uri="{BB962C8B-B14F-4D97-AF65-F5344CB8AC3E}">
        <p14:creationId xmlns:p14="http://schemas.microsoft.com/office/powerpoint/2010/main" val="149043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29362-5545-46EA-A7C2-96F1A16A09A2}"/>
              </a:ext>
            </a:extLst>
          </p:cNvPr>
          <p:cNvSpPr txBox="1"/>
          <p:nvPr/>
        </p:nvSpPr>
        <p:spPr>
          <a:xfrm>
            <a:off x="3678967" y="804574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Provisioning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3A2C0-9F9E-4ECB-9F77-5CC3A4E1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85" y="1327794"/>
            <a:ext cx="6296628" cy="32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004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BE0AF-806B-499E-98B2-3D3B2FE5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1206475"/>
            <a:ext cx="4476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5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6D18F-89C1-4432-92F6-8124518B8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42" y="804574"/>
            <a:ext cx="5225115" cy="37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390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12953</TotalTime>
  <Words>2707</Words>
  <Application>Microsoft Office PowerPoint</Application>
  <PresentationFormat>On-screen Show (16:9)</PresentationFormat>
  <Paragraphs>408</Paragraphs>
  <Slides>74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Times New Roman</vt:lpstr>
      <vt:lpstr>Overpass</vt:lpstr>
      <vt:lpstr>Courier New</vt:lpstr>
      <vt:lpstr>Proxima Nova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WHAT IS ANSIBLE?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ANSIBLE?</vt:lpstr>
      <vt:lpstr>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Location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121</cp:revision>
  <dcterms:modified xsi:type="dcterms:W3CDTF">2019-11-21T12:48:36Z</dcterms:modified>
  <cp:category/>
</cp:coreProperties>
</file>